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2"/>
  </p:notesMasterIdLst>
  <p:sldIdLst>
    <p:sldId id="256" r:id="rId2"/>
    <p:sldId id="475" r:id="rId3"/>
    <p:sldId id="488" r:id="rId4"/>
    <p:sldId id="489" r:id="rId5"/>
    <p:sldId id="490" r:id="rId6"/>
    <p:sldId id="491" r:id="rId7"/>
    <p:sldId id="492" r:id="rId8"/>
    <p:sldId id="493" r:id="rId9"/>
    <p:sldId id="494" r:id="rId10"/>
    <p:sldId id="495" r:id="rId11"/>
    <p:sldId id="496" r:id="rId12"/>
    <p:sldId id="497" r:id="rId13"/>
    <p:sldId id="499" r:id="rId14"/>
    <p:sldId id="500" r:id="rId15"/>
    <p:sldId id="477" r:id="rId16"/>
    <p:sldId id="478" r:id="rId17"/>
    <p:sldId id="479" r:id="rId18"/>
    <p:sldId id="480" r:id="rId19"/>
    <p:sldId id="481" r:id="rId20"/>
    <p:sldId id="541" r:id="rId21"/>
    <p:sldId id="483" r:id="rId22"/>
    <p:sldId id="270" r:id="rId23"/>
    <p:sldId id="271" r:id="rId24"/>
    <p:sldId id="273" r:id="rId25"/>
    <p:sldId id="274" r:id="rId26"/>
    <p:sldId id="275" r:id="rId27"/>
    <p:sldId id="542" r:id="rId28"/>
    <p:sldId id="276" r:id="rId29"/>
    <p:sldId id="277" r:id="rId30"/>
    <p:sldId id="279" r:id="rId31"/>
    <p:sldId id="543" r:id="rId32"/>
    <p:sldId id="420" r:id="rId33"/>
    <p:sldId id="501" r:id="rId34"/>
    <p:sldId id="502" r:id="rId35"/>
    <p:sldId id="511" r:id="rId36"/>
    <p:sldId id="512" r:id="rId37"/>
    <p:sldId id="513" r:id="rId38"/>
    <p:sldId id="519" r:id="rId39"/>
    <p:sldId id="520" r:id="rId40"/>
    <p:sldId id="521" r:id="rId41"/>
    <p:sldId id="523" r:id="rId42"/>
    <p:sldId id="526" r:id="rId43"/>
    <p:sldId id="528" r:id="rId44"/>
    <p:sldId id="532" r:id="rId45"/>
    <p:sldId id="534" r:id="rId46"/>
    <p:sldId id="536" r:id="rId47"/>
    <p:sldId id="537" r:id="rId48"/>
    <p:sldId id="538" r:id="rId49"/>
    <p:sldId id="539" r:id="rId50"/>
    <p:sldId id="540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75" autoAdjust="0"/>
    <p:restoredTop sz="93634" autoAdjust="0"/>
  </p:normalViewPr>
  <p:slideViewPr>
    <p:cSldViewPr>
      <p:cViewPr varScale="1">
        <p:scale>
          <a:sx n="60" d="100"/>
          <a:sy n="60" d="100"/>
        </p:scale>
        <p:origin x="112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5AE6CB0-6D0B-42C7-9960-2FD3002AF382}" type="datetimeFigureOut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605B094-4FA3-4689-84D3-A63F77BBD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BE5520D-F472-4980-BD64-5D5734815825}" type="slidenum">
              <a:rPr lang="en-US" altLang="en-US" smtClean="0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60FD9B8-4467-4D26-8BCA-D70C8A2700AB}" type="slidenum">
              <a:rPr lang="en-US" altLang="en-US" smtClean="0">
                <a:latin typeface="Calibri" panose="020F050202020403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If the condition is false, the Print statement is ignored, and the next pseudocode statement in order is performed</a:t>
            </a: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alt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4733D33-EC28-4D11-90DF-7FC7A19B369E}" type="slidenum">
              <a:rPr lang="en-US" altLang="en-US" smtClean="0">
                <a:latin typeface="Calibri" panose="020F0502020204030204" pitchFamily="34" charset="0"/>
              </a:rPr>
              <a:pPr/>
              <a:t>13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DA3B7B-C301-4FD1-A1F6-50DA34BD1895}" type="slidenum">
              <a:rPr lang="en-US" altLang="en-US" smtClean="0">
                <a:latin typeface="Calibri" panose="020F0502020204030204" pitchFamily="34" charset="0"/>
              </a:rPr>
              <a:pPr/>
              <a:t>14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8BE93D-9689-4671-8C05-D9EB6B60EA59}" type="slidenum">
              <a:rPr lang="en-US" altLang="en-US" smtClean="0">
                <a:latin typeface="Calibri" panose="020F0502020204030204" pitchFamily="34" charset="0"/>
              </a:rPr>
              <a:pPr/>
              <a:t>15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D78519D-E52A-44B6-A46E-9A3AD4B4D871}" type="slidenum">
              <a:rPr lang="en-US" altLang="en-US" smtClean="0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904D6B5-D6A3-490C-9931-6284C60BD4F3}" type="slidenum">
              <a:rPr lang="en-US" altLang="en-US" smtClean="0">
                <a:latin typeface="Calibri" panose="020F0502020204030204" pitchFamily="34" charset="0"/>
              </a:rPr>
              <a:pPr/>
              <a:t>22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F072244-0D80-4FD9-BBC2-AB575420E778}" type="slidenum">
              <a:rPr lang="en-US" altLang="en-US" smtClean="0">
                <a:latin typeface="Calibri" panose="020F0502020204030204" pitchFamily="34" charset="0"/>
              </a:rPr>
              <a:pPr/>
              <a:t>23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AAE1033-599F-4427-95DD-31B492AC696F}" type="slidenum">
              <a:rPr lang="en-US" altLang="en-US" smtClean="0">
                <a:latin typeface="Calibri" panose="020F0502020204030204" pitchFamily="34" charset="0"/>
              </a:rPr>
              <a:pPr/>
              <a:t>24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29A182D-AC98-4158-BC61-DE91311FB58A}" type="slidenum">
              <a:rPr lang="en-US" altLang="en-US" smtClean="0">
                <a:latin typeface="Calibri" panose="020F0502020204030204" pitchFamily="34" charset="0"/>
              </a:rPr>
              <a:pPr/>
              <a:t>25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D01666F-CD05-4114-9A7D-EE53DA7FE1EB}" type="slidenum">
              <a:rPr lang="en-US" altLang="en-US" smtClean="0">
                <a:latin typeface="Calibri" panose="020F0502020204030204" pitchFamily="34" charset="0"/>
              </a:rPr>
              <a:pPr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FAA7C1-D183-4526-98A8-0408F57FB194}" type="slidenum">
              <a:rPr lang="en-US" altLang="en-US" smtClean="0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7998EE6-6D21-49F8-9659-E83CD34A6A3F}" type="slidenum">
              <a:rPr lang="en-US" altLang="en-US" smtClean="0">
                <a:latin typeface="Calibri" panose="020F0502020204030204" pitchFamily="34" charset="0"/>
              </a:rPr>
              <a:pPr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DCAAC53-A119-4BAC-931C-BD4A1F287B4A}" type="slidenum">
              <a:rPr lang="en-US" altLang="en-US" smtClean="0">
                <a:latin typeface="Calibri" panose="020F0502020204030204" pitchFamily="34" charset="0"/>
              </a:rPr>
              <a:pPr/>
              <a:t>28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A579121-992B-4EE3-BD96-32AF045431C1}" type="slidenum">
              <a:rPr lang="en-US" altLang="en-US" smtClean="0">
                <a:latin typeface="Calibri" panose="020F0502020204030204" pitchFamily="34" charset="0"/>
              </a:rPr>
              <a:pPr/>
              <a:t>29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D916F96-C73B-40FD-9A19-4C431D1A306C}" type="slidenum">
              <a:rPr lang="en-US" altLang="en-US" smtClean="0">
                <a:latin typeface="Calibri" panose="020F0502020204030204" pitchFamily="34" charset="0"/>
              </a:rPr>
              <a:pPr/>
              <a:t>30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BA50C36-E289-4F10-93E2-E5CDE7E5DB6A}" type="slidenum">
              <a:rPr lang="en-US" altLang="en-US" smtClean="0">
                <a:latin typeface="Calibri" panose="020F0502020204030204" pitchFamily="34" charset="0"/>
              </a:rPr>
              <a:pPr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CEC095-F110-4F2C-9F1B-3BBBC77C427A}" type="slidenum">
              <a:rPr lang="en-US" altLang="en-US" smtClean="0">
                <a:latin typeface="Calibri" panose="020F0502020204030204" pitchFamily="34" charset="0"/>
              </a:rPr>
              <a:pPr/>
              <a:t>32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82576D-220B-47A9-8989-12B3E257FB7F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2045A1B-4BD1-4836-96C8-6E017C181855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D801AC8-C49D-46AC-8362-1E1D628252A8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1A92702-C056-4D1B-A798-834FC6A253E8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5111532-D022-4810-A18A-03C9C65D2B6C}" type="slidenum">
              <a:rPr lang="en-US" altLang="en-US" smtClean="0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E248E6-D30E-41BC-A9E4-DB2CC8A8A5C7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3D2B25-FB62-4331-A25B-089EAD13A771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1C3DCB-18A6-4D73-8388-876D773B6D79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239BFBE-0E98-4F0D-90D8-9B8060A5EE68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E84659-EA2E-4D16-B47B-9F83D14A17EB}" type="slidenum">
              <a:rPr lang="en-US" altLang="en-US" smtClean="0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0175FB1-A466-4D66-8A5D-8CD6910B83D8}" type="slidenum">
              <a:rPr lang="en-US" altLang="en-US" smtClean="0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637D381-2897-4CBA-B009-26B6FDE4A771}" type="slidenum">
              <a:rPr lang="en-US" altLang="en-US" smtClean="0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D3C4C8-2B57-4AE5-AB60-308BB45D93F2}" type="slidenum">
              <a:rPr lang="en-US" altLang="en-US" smtClean="0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DE0EC08-92E8-4030-8EBB-CC6AD308F0A3}" type="slidenum">
              <a:rPr lang="en-US" altLang="en-US" smtClean="0">
                <a:latin typeface="Calibri" panose="020F0502020204030204" pitchFamily="34" charset="0"/>
              </a:rPr>
              <a:pPr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7EB8292-9E21-4D4C-B591-2D0BBE1CA657}" type="slidenum">
              <a:rPr lang="en-US" altLang="en-US" smtClean="0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9A5A51A-DDBE-4E6E-A31F-CD111DAB2F33}" type="slidenum">
              <a:rPr lang="en-US" altLang="en-US" smtClean="0">
                <a:latin typeface="Calibri" panose="020F0502020204030204" pitchFamily="34" charset="0"/>
              </a:rPr>
              <a:pPr/>
              <a:t>11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6 w 5760"/>
                <a:gd name="T3" fmla="*/ 0 h 528"/>
                <a:gd name="T4" fmla="*/ 2147483646 w 5760"/>
                <a:gd name="T5" fmla="*/ 2147483646 h 528"/>
                <a:gd name="T6" fmla="*/ 2147483646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FF54F500-33AA-49A1-83D0-D4EDC63CDA12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2D0EE0A-5FFA-43F9-91E5-EDB6F578A9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1362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4AD72-9F92-4F45-8BEF-9AC39D626CD5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6441E-BBFD-43DF-84CE-11EA52114A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54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9D2E4F-5236-4A27-9557-53CCEB18E5FF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9D1A4-F4FF-4656-8666-DFD1CBFEC0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2649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69D94C-DD86-410B-B251-D043A7BE7A25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CF307-3106-4BFD-B1E0-BB048DF329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588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FFFACF0-9ADC-4708-8BCB-DAAF5D7BBB78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C637DE-F971-4452-A54F-8ADF00D97D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327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6BBC629-4B15-4E2B-9158-CD929C297F55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295AD-EEC1-4CBC-8170-8E0D45FB0F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610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9E3C637-E5BC-4C43-B22C-D06A9287CC23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89853-1FEA-4838-A154-B4794787C4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1189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40BBFEE-9886-47DF-A62A-A934C6013756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73EF3-163D-4747-AD88-9B95875B52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177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9738C90-C935-40F2-96F5-F128462D148A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1DEB5-BD01-4031-8552-4665E7A95D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074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ED4605-E0EA-4D4F-92F3-D915F89A5A34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F3BDC-3298-4878-9808-609221CFC0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351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015ABC8-BEAC-4D85-A3B1-4587710C0298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AA56B-3BF6-4867-B83D-1D91C7B0AA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666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E19F12E-3C16-443D-A6F6-725ECFE2C690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F62AF-3D31-4012-98D8-3D032450A0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000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6 w 5591"/>
              <a:gd name="T3" fmla="*/ 0 h 588"/>
              <a:gd name="T4" fmla="*/ 2147483646 w 5591"/>
              <a:gd name="T5" fmla="*/ 2147483646 h 588"/>
              <a:gd name="T6" fmla="*/ 214748364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47A78C5D-C0EE-4B41-A5E3-A39668ED55E0}" type="datetime1">
              <a:rPr lang="en-US"/>
              <a:pPr>
                <a:defRPr/>
              </a:pPr>
              <a:t>9/24/2016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Lucida Sans Unicode" panose="020B0602030504020204" pitchFamily="34" charset="0"/>
              </a:defRPr>
            </a:lvl1pPr>
          </a:lstStyle>
          <a:p>
            <a:pPr>
              <a:defRPr/>
            </a:pPr>
            <a:fld id="{22A75793-61AC-43D2-BCAA-7A58FFBA78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82" r:id="rId7"/>
    <p:sldLayoutId id="2147483892" r:id="rId8"/>
    <p:sldLayoutId id="2147483893" r:id="rId9"/>
    <p:sldLayoutId id="2147483883" r:id="rId10"/>
    <p:sldLayoutId id="2147483884" r:id="rId11"/>
    <p:sldLayoutId id="214748388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52601"/>
            <a:ext cx="9144000" cy="1829761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Goudy Sans Medium"/>
              </a:rPr>
              <a:t>Introduction to Problem Solving, Selection Control Statements &amp; </a:t>
            </a:r>
            <a:br>
              <a:rPr lang="en-US" dirty="0">
                <a:solidFill>
                  <a:srgbClr val="3380E6"/>
                </a:solidFill>
                <a:latin typeface="Goudy Sans Medium"/>
              </a:rPr>
            </a:br>
            <a:r>
              <a:rPr lang="en-US" dirty="0">
                <a:solidFill>
                  <a:srgbClr val="3380E6"/>
                </a:solidFill>
                <a:latin typeface="Goudy Sans Medium"/>
              </a:rPr>
              <a:t>Logical Operators</a:t>
            </a:r>
          </a:p>
        </p:txBody>
      </p:sp>
      <p:sp>
        <p:nvSpPr>
          <p:cNvPr id="11267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altLang="en-US"/>
              <a:t>Java™ How to Program, 10/e</a:t>
            </a:r>
            <a:br>
              <a:rPr lang="en-US" altLang="en-US"/>
            </a:br>
            <a:r>
              <a:rPr lang="en-US" altLang="en-US"/>
              <a:t>Late Objects Version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3.4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Control Structures (Cont.)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382000" cy="45259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Action-state symbols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(rectangles with their left and right sides replaced with outward arcs): contain an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action expression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that specifies a particular action to perform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Arrows represent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transitions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(order in which the actions represented by the action states occur).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Diamonds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indicates that a decision is to be made.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Solid circle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at the top represents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initial state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—the beginning of the workflow before the program performs the modeled actions.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Solid circle surrounded by a hollow circle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at the bottom represents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final state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—the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end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of the workflow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after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the program performs its actions.</a:t>
            </a:r>
          </a:p>
        </p:txBody>
      </p:sp>
      <p:sp>
        <p:nvSpPr>
          <p:cNvPr id="20484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3.4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Control Structures (Cont.)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Three types of </a:t>
            </a:r>
            <a:r>
              <a:rPr lang="en-US" altLang="en-US" sz="2500">
                <a:solidFill>
                  <a:srgbClr val="0000FF"/>
                </a:solidFill>
                <a:latin typeface="Times New Roman" panose="02020603050405020304" pitchFamily="18" charset="0"/>
              </a:rPr>
              <a:t>selection statements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statement: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Performs an action, if a condition is true; skips it, if false.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FF"/>
                </a:solidFill>
                <a:latin typeface="Times New Roman" panose="02020603050405020304" pitchFamily="18" charset="0"/>
              </a:rPr>
              <a:t>Single-selection statement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—selects or ignores a single action (or group of actions).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statement: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Performs an action if a condition is true and performs a different action if the condition is false.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FF"/>
                </a:solidFill>
                <a:latin typeface="Times New Roman" panose="02020603050405020304" pitchFamily="18" charset="0"/>
              </a:rPr>
              <a:t>Double-selection statement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—selects between two different actions (or groups of actions).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statement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Performs one of several actions, based on the value of an expression.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FF"/>
                </a:solidFill>
                <a:latin typeface="Times New Roman" panose="02020603050405020304" pitchFamily="18" charset="0"/>
              </a:rPr>
              <a:t>Multiple-selection statement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—selects among many different actions (or groups of actions).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3.4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Control Structures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Three </a:t>
            </a:r>
            <a:r>
              <a:rPr lang="en-US" altLang="en-US" sz="2500" dirty="0">
                <a:solidFill>
                  <a:srgbClr val="0000FF"/>
                </a:solidFill>
                <a:latin typeface="Times New Roman" pitchFamily="18" charset="0"/>
              </a:rPr>
              <a:t>repetition statements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(also called </a:t>
            </a:r>
            <a:r>
              <a:rPr lang="en-US" altLang="en-US" sz="2500" dirty="0">
                <a:solidFill>
                  <a:srgbClr val="0000FF"/>
                </a:solidFill>
                <a:latin typeface="Times New Roman" pitchFamily="18" charset="0"/>
              </a:rPr>
              <a:t>iteration statements 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or </a:t>
            </a:r>
            <a:r>
              <a:rPr lang="en-US" altLang="en-US" sz="2500" dirty="0">
                <a:solidFill>
                  <a:srgbClr val="0000FF"/>
                </a:solidFill>
                <a:latin typeface="Times New Roman" pitchFamily="18" charset="0"/>
              </a:rPr>
              <a:t>looping statements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Perform statements repeatedly while a </a:t>
            </a:r>
            <a:r>
              <a:rPr lang="en-US" altLang="en-US" sz="2100" dirty="0">
                <a:solidFill>
                  <a:srgbClr val="0000FF"/>
                </a:solidFill>
                <a:latin typeface="Times New Roman" pitchFamily="18" charset="0"/>
              </a:rPr>
              <a:t>loop-continuation condition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 remains </a:t>
            </a:r>
            <a:r>
              <a:rPr lang="en-US" altLang="en-US" sz="2100" i="1" dirty="0">
                <a:solidFill>
                  <a:srgbClr val="000000"/>
                </a:solidFill>
                <a:latin typeface="Times New Roman" pitchFamily="18" charset="0"/>
              </a:rPr>
              <a:t>true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while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for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statements perform the action(s) in their bodies zero or more times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if the loop-continuation condition is initially </a:t>
            </a:r>
            <a:r>
              <a:rPr lang="en-US" altLang="en-US" sz="2100" i="1" dirty="0">
                <a:solidFill>
                  <a:srgbClr val="000000"/>
                </a:solidFill>
                <a:latin typeface="Times New Roman" pitchFamily="18" charset="0"/>
              </a:rPr>
              <a:t>false</a:t>
            </a: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, the body will not execute. </a:t>
            </a:r>
          </a:p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do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…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while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statement performs the action(s) in its body one or more times. </a:t>
            </a:r>
          </a:p>
          <a:p>
            <a:pPr eaLnBrk="1" hangingPunct="1">
              <a:defRPr/>
            </a:pP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if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else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switch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while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do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US" altLang="en-US" sz="2500" dirty="0">
                <a:solidFill>
                  <a:srgbClr val="000000"/>
                </a:solidFill>
                <a:latin typeface="Lucida Console" pitchFamily="49" charset="0"/>
              </a:rPr>
              <a:t>for</a:t>
            </a:r>
            <a:r>
              <a:rPr lang="en-US" altLang="en-US" sz="2500" dirty="0">
                <a:solidFill>
                  <a:srgbClr val="000000"/>
                </a:solidFill>
                <a:latin typeface="Times New Roman" pitchFamily="18" charset="0"/>
              </a:rPr>
              <a:t> are keywords. </a:t>
            </a:r>
          </a:p>
          <a:p>
            <a:pPr lvl="1" eaLnBrk="1" hangingPunct="1"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itchFamily="18" charset="0"/>
              </a:rPr>
              <a:t>Appendix C: Complete list of Java keywords.</a:t>
            </a:r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3.5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Single-Selection Statement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30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500" dirty="0">
                <a:solidFill>
                  <a:srgbClr val="0000FF"/>
                </a:solidFill>
                <a:latin typeface="LucidaSansTypewriter" pitchFamily="49" charset="0"/>
              </a:rPr>
              <a:t>if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selection statement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Allows a program to make a </a:t>
            </a:r>
            <a:r>
              <a:rPr lang="en-US" altLang="en-US" sz="2100" dirty="0">
                <a:solidFill>
                  <a:srgbClr val="0000FF"/>
                </a:solidFill>
                <a:latin typeface="Times New Roman" panose="02020603050405020304" pitchFamily="18" charset="0"/>
              </a:rPr>
              <a:t>decision</a:t>
            </a:r>
            <a:r>
              <a:rPr lang="en-US" alt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based on a condition’s value.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 statement always begins with keyword </a:t>
            </a: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, followed by a condition in parentheses. </a:t>
            </a:r>
          </a:p>
          <a:p>
            <a:pPr marL="479425" indent="-342900" eaLnBrk="1" hangingPunct="1">
              <a:lnSpc>
                <a:spcPct val="90000"/>
              </a:lnSpc>
              <a:defRPr/>
            </a:pPr>
            <a:r>
              <a:rPr lang="en-US" altLang="en-US" sz="2500" dirty="0">
                <a:solidFill>
                  <a:srgbClr val="0000FF"/>
                </a:solidFill>
                <a:latin typeface="Times New Roman" panose="02020603050405020304" pitchFamily="18" charset="0"/>
              </a:rPr>
              <a:t>Condition</a:t>
            </a:r>
            <a:r>
              <a:rPr lang="en-US" altLang="en-US" sz="29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An expression that can be </a:t>
            </a:r>
            <a:r>
              <a:rPr lang="en-US" altLang="en-US" sz="2100" dirty="0">
                <a:solidFill>
                  <a:srgbClr val="0000FF"/>
                </a:solidFill>
                <a:latin typeface="LucidaSansTypewriter" pitchFamily="49" charset="0"/>
              </a:rPr>
              <a:t>true</a:t>
            </a:r>
            <a:r>
              <a:rPr lang="en-US" alt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 sz="2100" dirty="0">
                <a:solidFill>
                  <a:srgbClr val="0000FF"/>
                </a:solidFill>
                <a:latin typeface="LucidaSansTypewriter" pitchFamily="49" charset="0"/>
              </a:rPr>
              <a:t>false</a:t>
            </a:r>
            <a:r>
              <a:rPr lang="en-US" alt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Pseudocode 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en-US" sz="1900" i="1" dirty="0">
                <a:solidFill>
                  <a:srgbClr val="0026CC"/>
                </a:solidFill>
                <a:latin typeface="Times New Roman" panose="02020603050405020304" pitchFamily="18" charset="0"/>
              </a:rPr>
              <a:t>	If student’s grade is greater than or equal to 60</a:t>
            </a:r>
            <a:br>
              <a:rPr lang="en-US" altLang="en-US" sz="1900" i="1" dirty="0">
                <a:solidFill>
                  <a:srgbClr val="0026CC"/>
                </a:solidFill>
                <a:latin typeface="Times New Roman" panose="02020603050405020304" pitchFamily="18" charset="0"/>
              </a:rPr>
            </a:br>
            <a:r>
              <a:rPr lang="en-US" altLang="en-US" sz="1900" i="1" dirty="0">
                <a:solidFill>
                  <a:srgbClr val="0026CC"/>
                </a:solidFill>
                <a:latin typeface="Times New Roman" panose="02020603050405020304" pitchFamily="18" charset="0"/>
              </a:rPr>
              <a:t>	         Print “Passed”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preceding pseudocode </a:t>
            </a:r>
            <a:r>
              <a:rPr lang="en-US" altLang="en-US" sz="25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If </a:t>
            </a: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 Java: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r>
              <a:rPr lang="en-US" altLang="en-US" sz="1900" dirty="0">
                <a:solidFill>
                  <a:srgbClr val="0000FF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( </a:t>
            </a:r>
            <a:r>
              <a:rPr lang="en-US" altLang="en-US" sz="19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studentGrade</a:t>
            </a:r>
            <a:r>
              <a:rPr lang="en-US" altLang="en-US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&gt;= </a:t>
            </a:r>
            <a:r>
              <a:rPr lang="en-US" altLang="en-US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60</a:t>
            </a:r>
            <a:r>
              <a:rPr lang="en-US" altLang="en-US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 </a:t>
            </a:r>
            <a:br>
              <a:rPr lang="en-US" altLang="en-US" sz="1900" dirty="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 </a:t>
            </a:r>
            <a:r>
              <a:rPr lang="en-US" altLang="en-US" sz="1900" dirty="0">
                <a:solidFill>
                  <a:srgbClr val="128AFF"/>
                </a:solidFill>
                <a:latin typeface="Lucida Console" panose="020B0609040504020204" pitchFamily="49" charset="0"/>
              </a:rPr>
              <a:t>"Passed"</a:t>
            </a:r>
            <a:r>
              <a:rPr lang="en-US" altLang="en-US" sz="1900" dirty="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Indentation is optional, but recommended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altLang="en-US" sz="2100" dirty="0">
                <a:solidFill>
                  <a:srgbClr val="000000"/>
                </a:solidFill>
                <a:latin typeface="Times New Roman" panose="02020603050405020304" pitchFamily="18" charset="0"/>
              </a:rPr>
              <a:t>Emphasizes the inherent structure of structured programs</a:t>
            </a:r>
          </a:p>
          <a:p>
            <a:pPr eaLnBrk="1" hangingPunct="1">
              <a:lnSpc>
                <a:spcPct val="90000"/>
              </a:lnSpc>
              <a:buFont typeface="Wingdings 2" panose="05020102010507070707" pitchFamily="18" charset="2"/>
              <a:buNone/>
              <a:defRPr/>
            </a:pPr>
            <a:endParaRPr lang="en-US" altLang="en-US" sz="25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25604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3.5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Single-Selection Statement (Cont.)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statement UML activity diagram.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Diamond, or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decision symbol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indicates that a decision is to be made.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Workflow continues along a path determined by the symbol’s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guard conditions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which can be true or false.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Each transition arrow emerging from a decision symbol has a guard condition (in square brackets next to the arrow).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If a guard condition is true, the workflow enters the action state to which the transition arrow points. </a:t>
            </a:r>
          </a:p>
        </p:txBody>
      </p:sp>
      <p:sp>
        <p:nvSpPr>
          <p:cNvPr id="26628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35845" name="Picture 1" descr="jhtp_03_CS1_Page_05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4720" r="22501" b="59595"/>
          <a:stretch>
            <a:fillRect/>
          </a:stretch>
        </p:blipFill>
        <p:spPr bwMode="auto">
          <a:xfrm>
            <a:off x="2133600" y="4427538"/>
            <a:ext cx="67056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2.8  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Decision Making: Equality and Relational Operators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en-US" sz="2500">
                <a:solidFill>
                  <a:srgbClr val="0000FF"/>
                </a:solidFill>
                <a:latin typeface="Times New Roman" panose="02020603050405020304" pitchFamily="18" charset="0"/>
              </a:rPr>
              <a:t>Equality operators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==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!=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500">
                <a:solidFill>
                  <a:srgbClr val="0000FF"/>
                </a:solidFill>
                <a:latin typeface="Times New Roman" panose="02020603050405020304" pitchFamily="18" charset="0"/>
              </a:rPr>
              <a:t>Relational operators 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&gt;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&lt;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&gt;=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&lt;=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Both equality operators have the same level of precedence, which is 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lower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than that of the relational operators.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equality operators associate from 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left to right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relational operators all have the same level of precedence and also associate from 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left to right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jhtp_02_IntroToApplications_Page_4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762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pic>
        <p:nvPicPr>
          <p:cNvPr id="39940" name="Picture 1" descr="jhtp_02_IntroToApplications_Page_50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13"/>
          <a:stretch>
            <a:fillRect/>
          </a:stretch>
        </p:blipFill>
        <p:spPr bwMode="auto">
          <a:xfrm>
            <a:off x="-762000" y="3395663"/>
            <a:ext cx="9144000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jhtp_02_IntroToApplications_Page_4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jhtp_02_IntroToApplications_Page_4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jhtp_02_IntroToApplications_Page_4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Arial"/>
              </a:rPr>
              <a:t>References &amp; Reading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content is mainly selected (sometimes modified) from the original slides provided by the authors of the textbook</a:t>
            </a:r>
          </a:p>
          <a:p>
            <a:pPr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Readings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Chapter 2: Introduction to Java Applications; Input/Output and Operators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Chapter 3: Control Statements: Part I; Assignment, ++ and – Operators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Chapter 4: Control Statements: Part 2; Logical Operators</a:t>
            </a:r>
          </a:p>
          <a:p>
            <a:pPr lvl="1"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©1992-2015 by Pearson Education, Inc.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solidFill>
                  <a:srgbClr val="24B5A1"/>
                </a:solidFill>
                <a:latin typeface="Arial"/>
              </a:rPr>
              <a:t>2.8  </a:t>
            </a:r>
            <a:r>
              <a:rPr lang="en-US">
                <a:solidFill>
                  <a:srgbClr val="3380E6"/>
                </a:solidFill>
                <a:latin typeface="Arial"/>
              </a:rPr>
              <a:t>Decision Making: Equality and Relational Operators (Cont.)</a:t>
            </a:r>
          </a:p>
        </p:txBody>
      </p:sp>
      <p:sp>
        <p:nvSpPr>
          <p:cNvPr id="440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statement expects one statement in its body,</a:t>
            </a:r>
          </a:p>
          <a:p>
            <a:pPr marL="392113" lvl="1" indent="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FF"/>
                </a:solidFill>
                <a:latin typeface="Lucida Console" panose="020B0609040504020204" pitchFamily="49" charset="0"/>
              </a:rPr>
              <a:t> if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( studentGrade &gt;= </a:t>
            </a:r>
            <a:r>
              <a:rPr lang="en-US" altLang="en-US" sz="2000">
                <a:solidFill>
                  <a:srgbClr val="128AFF"/>
                </a:solidFill>
                <a:latin typeface="Lucida Console" panose="020B0609040504020204" pitchFamily="49" charset="0"/>
              </a:rPr>
              <a:t>60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) </a:t>
            </a:r>
            <a:b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    System.out.println( </a:t>
            </a:r>
            <a:r>
              <a:rPr lang="en-US" altLang="en-US" sz="2000">
                <a:solidFill>
                  <a:srgbClr val="128AFF"/>
                </a:solidFill>
                <a:latin typeface="Lucida Console" panose="020B0609040504020204" pitchFamily="49" charset="0"/>
              </a:rPr>
              <a:t>"Passed"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but may contain multiple statements if they are enclosed in a set of braces (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{}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lvl="2" eaLnBrk="1" hangingPunct="1">
              <a:lnSpc>
                <a:spcPct val="90000"/>
              </a:lnSpc>
              <a:buClr>
                <a:srgbClr val="DA1F28"/>
              </a:buClr>
              <a:buFont typeface="Wingdings 2" panose="05020102010507070707" pitchFamily="18" charset="2"/>
              <a:buNone/>
            </a:pPr>
            <a:r>
              <a:rPr lang="en-US" altLang="en-US" sz="2000">
                <a:solidFill>
                  <a:srgbClr val="0000FF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( studentGrade &gt;= </a:t>
            </a:r>
            <a:r>
              <a:rPr lang="en-US" altLang="en-US" sz="2000">
                <a:solidFill>
                  <a:srgbClr val="128AFF"/>
                </a:solidFill>
                <a:latin typeface="Lucida Console" panose="020B0609040504020204" pitchFamily="49" charset="0"/>
              </a:rPr>
              <a:t>60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) </a:t>
            </a:r>
          </a:p>
          <a:p>
            <a:pPr lvl="2" eaLnBrk="1" hangingPunct="1">
              <a:lnSpc>
                <a:spcPct val="90000"/>
              </a:lnSpc>
              <a:buClr>
                <a:srgbClr val="DA1F28"/>
              </a:buClr>
              <a:buFont typeface="Wingdings 2" panose="05020102010507070707" pitchFamily="18" charset="2"/>
              <a:buNone/>
            </a:pP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{</a:t>
            </a:r>
          </a:p>
          <a:p>
            <a:pPr lvl="2" eaLnBrk="1" hangingPunct="1">
              <a:lnSpc>
                <a:spcPct val="90000"/>
              </a:lnSpc>
              <a:buClr>
                <a:srgbClr val="DA1F28"/>
              </a:buClr>
              <a:buFont typeface="Wingdings 2" panose="05020102010507070707" pitchFamily="18" charset="2"/>
              <a:buNone/>
            </a:pP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   System.out.println( </a:t>
            </a:r>
            <a:r>
              <a:rPr lang="en-US" altLang="en-US" sz="2000">
                <a:solidFill>
                  <a:srgbClr val="128AFF"/>
                </a:solidFill>
                <a:latin typeface="Lucida Console" panose="020B0609040504020204" pitchFamily="49" charset="0"/>
              </a:rPr>
              <a:t>"Passed"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 lvl="2" eaLnBrk="1" hangingPunct="1">
              <a:lnSpc>
                <a:spcPct val="90000"/>
              </a:lnSpc>
              <a:buClr>
                <a:srgbClr val="DA1F28"/>
              </a:buClr>
              <a:buFont typeface="Wingdings 2" panose="05020102010507070707" pitchFamily="18" charset="2"/>
              <a:buNone/>
            </a:pP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		  System.out.println( </a:t>
            </a:r>
            <a:r>
              <a:rPr lang="en-US" altLang="en-US" sz="2000">
                <a:solidFill>
                  <a:srgbClr val="128AFF"/>
                </a:solidFill>
                <a:latin typeface="Lucida Console" panose="020B0609040504020204" pitchFamily="49" charset="0"/>
              </a:rPr>
              <a:t>“Congratulations"</a:t>
            </a: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 lvl="2" eaLnBrk="1" hangingPunct="1">
              <a:lnSpc>
                <a:spcPct val="90000"/>
              </a:lnSpc>
              <a:buClr>
                <a:srgbClr val="DA1F28"/>
              </a:buClr>
              <a:buFont typeface="Wingdings 2" panose="05020102010507070707" pitchFamily="18" charset="2"/>
              <a:buNone/>
            </a:pPr>
            <a:r>
              <a:rPr lang="en-US" altLang="en-US" sz="2000">
                <a:solidFill>
                  <a:srgbClr val="000000"/>
                </a:solidFill>
                <a:latin typeface="Lucida Console" panose="020B0609040504020204" pitchFamily="49" charset="0"/>
              </a:rPr>
              <a:t>}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Note that there is no semicolon (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 at the end of the first line of each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statement.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jhtp_02_IntroToApplications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429000" y="1773238"/>
            <a:ext cx="1524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38400" y="1773238"/>
            <a:ext cx="381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</a:t>
            </a:r>
          </a:p>
        </p:txBody>
      </p:sp>
      <p:sp>
        <p:nvSpPr>
          <p:cNvPr id="471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if</a:t>
            </a:r>
            <a:r>
              <a:rPr lang="en-US" altLang="en-US" sz="2500">
                <a:solidFill>
                  <a:srgbClr val="0000FF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else</a:t>
            </a:r>
            <a:r>
              <a:rPr lang="en-US" altLang="en-US" sz="2500">
                <a:solidFill>
                  <a:srgbClr val="0000FF"/>
                </a:solidFill>
                <a:latin typeface="Times New Roman" panose="02020603050405020304" pitchFamily="18" charset="0"/>
              </a:rPr>
              <a:t> double-selection statement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—specify an action to perform when the condition is 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true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and another action when the condition is 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false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Pseudocode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1900" i="1">
                <a:solidFill>
                  <a:srgbClr val="0026CC"/>
                </a:solidFill>
                <a:latin typeface="Times New Roman" panose="02020603050405020304" pitchFamily="18" charset="0"/>
              </a:rPr>
              <a:t>	If student’s grade is greater than or equal to 60</a:t>
            </a:r>
            <a:br>
              <a:rPr lang="en-US" altLang="en-US" sz="1900" i="1">
                <a:solidFill>
                  <a:srgbClr val="0026CC"/>
                </a:solidFill>
                <a:latin typeface="Times New Roman" panose="02020603050405020304" pitchFamily="18" charset="0"/>
              </a:rPr>
            </a:br>
            <a:r>
              <a:rPr lang="en-US" altLang="en-US" sz="1900" i="1">
                <a:solidFill>
                  <a:srgbClr val="0026CC"/>
                </a:solidFill>
                <a:latin typeface="Times New Roman" panose="02020603050405020304" pitchFamily="18" charset="0"/>
              </a:rPr>
              <a:t>	         Print “Passed”</a:t>
            </a:r>
            <a:br>
              <a:rPr lang="en-US" altLang="en-US" sz="1900" i="1">
                <a:solidFill>
                  <a:srgbClr val="0026CC"/>
                </a:solidFill>
                <a:latin typeface="Times New Roman" panose="02020603050405020304" pitchFamily="18" charset="0"/>
              </a:rPr>
            </a:br>
            <a:r>
              <a:rPr lang="en-US" altLang="en-US" sz="1900" i="1">
                <a:solidFill>
                  <a:srgbClr val="0026CC"/>
                </a:solidFill>
                <a:latin typeface="Times New Roman" panose="02020603050405020304" pitchFamily="18" charset="0"/>
              </a:rPr>
              <a:t>Else</a:t>
            </a:r>
            <a:br>
              <a:rPr lang="en-US" altLang="en-US" sz="1900" i="1">
                <a:solidFill>
                  <a:srgbClr val="0026CC"/>
                </a:solidFill>
                <a:latin typeface="Times New Roman" panose="02020603050405020304" pitchFamily="18" charset="0"/>
              </a:rPr>
            </a:br>
            <a:r>
              <a:rPr lang="en-US" altLang="en-US" sz="1900" i="1">
                <a:solidFill>
                  <a:srgbClr val="0026CC"/>
                </a:solidFill>
                <a:latin typeface="Times New Roman" panose="02020603050405020304" pitchFamily="18" charset="0"/>
              </a:rPr>
              <a:t>	         Print “Failed”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preceding 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If…Else pseudocode statement in Java: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	if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( grade &gt;= 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60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) 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 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"Passed"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b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 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"Failed"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Note that the body of the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is also indented. </a:t>
            </a:r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491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statement activity diagram. </a:t>
            </a:r>
          </a:p>
        </p:txBody>
      </p:sp>
      <p:sp>
        <p:nvSpPr>
          <p:cNvPr id="30724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49157" name="Picture 1" descr="jhtp_03_CS1_Page_08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05"/>
          <a:stretch>
            <a:fillRect/>
          </a:stretch>
        </p:blipFill>
        <p:spPr bwMode="auto">
          <a:xfrm>
            <a:off x="427038" y="2819400"/>
            <a:ext cx="914400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Can test multiple cases by placing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statements inside other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statements to create </a:t>
            </a: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nested</a:t>
            </a:r>
            <a:r>
              <a:rPr lang="en-US" altLang="en-US" sz="2300" i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300" i="1">
                <a:solidFill>
                  <a:srgbClr val="0000FF"/>
                </a:solidFill>
                <a:latin typeface="LucidaSansTypewriter" pitchFamily="49" charset="0"/>
              </a:rPr>
              <a:t>if</a:t>
            </a:r>
            <a:r>
              <a:rPr lang="en-US" altLang="en-US" sz="2300" i="1">
                <a:solidFill>
                  <a:srgbClr val="0000FF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300" i="1">
                <a:solidFill>
                  <a:srgbClr val="0000FF"/>
                </a:solidFill>
                <a:latin typeface="LucidaSansTypewriter" pitchFamily="49" charset="0"/>
              </a:rPr>
              <a:t>else</a:t>
            </a:r>
            <a:r>
              <a:rPr lang="en-US" altLang="en-US" sz="2300" i="1">
                <a:solidFill>
                  <a:srgbClr val="0000FF"/>
                </a:solidFill>
                <a:latin typeface="Times New Roman" panose="02020603050405020304" pitchFamily="18" charset="0"/>
              </a:rPr>
              <a:t> statements</a:t>
            </a:r>
            <a:r>
              <a:rPr lang="en-US" altLang="en-US" sz="2300" i="1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Pseudocode: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If student’s grade is greater than or equal to 90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     Print “A”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else 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     If student’s grade is greater than or equal to 80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	      Print “B”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     else 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	      If student’s grade is greater than or equal to 70 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	                Print “C”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	      else 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		 If student’s grade is greater than or equal to 60 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		           Print “D”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		 else</a:t>
            </a:r>
          </a:p>
          <a:p>
            <a:pPr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2000" i="1">
                <a:solidFill>
                  <a:srgbClr val="0026CC"/>
                </a:solidFill>
                <a:latin typeface="Times New Roman" panose="02020603050405020304" pitchFamily="18" charset="0"/>
              </a:rPr>
              <a:t>			           Print “F”</a:t>
            </a:r>
          </a:p>
        </p:txBody>
      </p:sp>
      <p:sp>
        <p:nvSpPr>
          <p:cNvPr id="34820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5325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This pseudocode may be written in Java as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	if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(studentGrade &gt;=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90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"A"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(studentGrade &gt;=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80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System.out.println(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"B"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</a:t>
            </a: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(studentGrade &gt;=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70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   System.out.println(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"C"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</a:t>
            </a: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(studentGrade &gt;=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60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      System.out.println(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"D"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b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      System.out.println(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"F"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If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studentGrade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&gt;= 90, the first four conditions will be true, but only the statement in the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part of the first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statement will execute. After that, the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part of the “outermost”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statement is skipped. </a:t>
            </a:r>
          </a:p>
        </p:txBody>
      </p:sp>
      <p:sp>
        <p:nvSpPr>
          <p:cNvPr id="35844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552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Most Java programmers prefer to write the preceding nested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statement as 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	if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(studentGrade &gt;= 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90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"A"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else if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(studentGrade &gt;= 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80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"B"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else if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(studentGrade &gt;= 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70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"C"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else if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(studentGrade &gt;= 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60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"D"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b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"F"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two forms are identical except for the spacing and indentation, which the compiler ignores. </a:t>
            </a:r>
          </a:p>
        </p:txBody>
      </p:sp>
      <p:sp>
        <p:nvSpPr>
          <p:cNvPr id="36868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5734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3058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statement normally expects only one statement in its body.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To include several statements in the body of an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(or the body of an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for an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statement), enclose the statements in braces.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Statements contained in a pair of braces form a </a:t>
            </a:r>
            <a:r>
              <a:rPr lang="en-US" altLang="en-US" sz="2100">
                <a:solidFill>
                  <a:srgbClr val="0000FF"/>
                </a:solidFill>
                <a:latin typeface="Times New Roman" panose="02020603050405020304" pitchFamily="18" charset="0"/>
              </a:rPr>
              <a:t>block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A block can be placed anywhere that a single statement can be placed.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Example: A block in the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part of an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statement: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en-US" altLang="en-US" sz="160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600">
                <a:solidFill>
                  <a:srgbClr val="0000FF"/>
                </a:solidFill>
                <a:latin typeface="Lucida Console" panose="020B0609040504020204" pitchFamily="49" charset="0"/>
              </a:rPr>
              <a:t>	if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 ( grade &gt;= </a:t>
            </a:r>
            <a:r>
              <a:rPr lang="en-US" altLang="en-US" sz="1600">
                <a:solidFill>
                  <a:srgbClr val="128AFF"/>
                </a:solidFill>
                <a:latin typeface="Lucida Console" panose="020B0609040504020204" pitchFamily="49" charset="0"/>
              </a:rPr>
              <a:t>60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 )</a:t>
            </a:r>
            <a:b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600">
                <a:solidFill>
                  <a:srgbClr val="128AFF"/>
                </a:solidFill>
                <a:latin typeface="Lucida Console" panose="020B0609040504020204" pitchFamily="49" charset="0"/>
              </a:rPr>
              <a:t>"Passed"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6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b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{</a:t>
            </a:r>
            <a:b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600">
                <a:solidFill>
                  <a:srgbClr val="128AFF"/>
                </a:solidFill>
                <a:latin typeface="Lucida Console" panose="020B0609040504020204" pitchFamily="49" charset="0"/>
              </a:rPr>
              <a:t>"Failed"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600">
                <a:solidFill>
                  <a:srgbClr val="128AFF"/>
                </a:solidFill>
                <a:latin typeface="Lucida Console" panose="020B0609040504020204" pitchFamily="49" charset="0"/>
              </a:rPr>
              <a:t>"You must take this course again."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</a:pPr>
            <a:endParaRPr lang="en-US" altLang="en-US" sz="21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40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57349" name="Picture 1" descr="jhtp_03_CS1_Page_09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3" b="73320"/>
          <a:stretch>
            <a:fillRect/>
          </a:stretch>
        </p:blipFill>
        <p:spPr bwMode="auto">
          <a:xfrm>
            <a:off x="609600" y="4727575"/>
            <a:ext cx="7239000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593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The Java compiler always associates an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with the immediately preceding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unless told to do otherwise by the placement of braces (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{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}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).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Referred to as the </a:t>
            </a: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dangling-</a:t>
            </a:r>
            <a:r>
              <a:rPr lang="en-US" altLang="en-US" sz="2300">
                <a:solidFill>
                  <a:srgbClr val="0000FF"/>
                </a:solidFill>
                <a:latin typeface="LucidaSansTypewriter" pitchFamily="49" charset="0"/>
              </a:rPr>
              <a:t>else</a:t>
            </a: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 problem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The following code is not what it appears: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	if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(x &gt;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(y &gt;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System.out.println(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"x and y are &gt; 5"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b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"x is &lt;= 5"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The compiler actually interprets the statement as 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	if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(x &gt;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(y &gt; 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System.out.println(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"x and y are &gt; 5"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br>
              <a:rPr lang="en-US" altLang="en-US" sz="180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      System.out.println(</a:t>
            </a:r>
            <a:r>
              <a:rPr lang="en-US" altLang="en-US" sz="1800">
                <a:solidFill>
                  <a:srgbClr val="128AFF"/>
                </a:solidFill>
                <a:latin typeface="Lucida Console" panose="020B0609040504020204" pitchFamily="49" charset="0"/>
              </a:rPr>
              <a:t>"x is &lt;= 5"</a:t>
            </a:r>
            <a:r>
              <a:rPr lang="en-US" altLang="en-US" sz="18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37892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6144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To force the nested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statement to execute as it was originally intended, we must write it as follows:</a:t>
            </a:r>
          </a:p>
          <a:p>
            <a:pPr lvl="2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	if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(x &gt; 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 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{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(y &gt; 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5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   System.out.println(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"x and y are &gt; 5"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}</a:t>
            </a:r>
            <a:b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  <a:t>else</a:t>
            </a:r>
            <a:br>
              <a:rPr lang="en-US" altLang="en-US" sz="1900">
                <a:solidFill>
                  <a:srgbClr val="0000FF"/>
                </a:solidFill>
                <a:latin typeface="Lucida Console" panose="020B0609040504020204" pitchFamily="49" charset="0"/>
              </a:rPr>
            </a:b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   System.out.println(</a:t>
            </a:r>
            <a:r>
              <a:rPr lang="en-US" altLang="en-US" sz="1900">
                <a:solidFill>
                  <a:srgbClr val="128AFF"/>
                </a:solidFill>
                <a:latin typeface="Lucida Console" panose="020B0609040504020204" pitchFamily="49" charset="0"/>
              </a:rPr>
              <a:t>"x is &lt;= 5"</a:t>
            </a:r>
            <a:r>
              <a:rPr lang="en-US" altLang="en-US" sz="19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braces indicate that the second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is in the body of the first and that the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is associated with the 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first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Exercises 3.27–3.28 investigate the dangling-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problem further.</a:t>
            </a:r>
          </a:p>
        </p:txBody>
      </p:sp>
      <p:sp>
        <p:nvSpPr>
          <p:cNvPr id="38916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380E6"/>
                </a:solidFill>
                <a:latin typeface="Arial"/>
              </a:rPr>
              <a:t>Outline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3.1</a:t>
            </a:r>
            <a:r>
              <a:rPr lang="en-US" altLang="en-US">
                <a:solidFill>
                  <a:srgbClr val="24B5A1"/>
                </a:solidFill>
                <a:latin typeface="Goudy Sans Medium"/>
              </a:rPr>
              <a:t> 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3.2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 Algorithms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3.3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 Pseudocode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 Control Structures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 if Single-Selection Statement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2.8  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Making: Equality and Relational Operators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3.6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  if…else Double-Selection Statement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switch Multiple-Selection Statement</a:t>
            </a:r>
          </a:p>
          <a:p>
            <a:pPr marL="107950" indent="0">
              <a:buFont typeface="Wingdings 3" panose="05040102010807070707" pitchFamily="18" charset="2"/>
              <a:buNone/>
            </a:pPr>
            <a:r>
              <a:rPr lang="en-US" altLang="en-US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4.8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Logical Operators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©1992-2015 by Pearson Education, Inc. All Rights 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6349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Syntax errors (e.g., when one brace in a block is left out of the program) are caught by the compiler.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logic error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(e.g., when both braces in a block are left out of the program) has its effect at execution time.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fatal logic error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causes a program to fail and terminate prematurely.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nonfatal logic error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allows a program to continue executing but causes it to produce incorrect results.</a:t>
            </a:r>
          </a:p>
        </p:txBody>
      </p:sp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655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empty statement is represented by placing a semicolon (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 where a statement would normally be.</a:t>
            </a:r>
          </a:p>
          <a:p>
            <a:pPr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2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65541" name="Picture 1" descr="jhtp_03_CS1_Page_10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00" b="55476"/>
          <a:stretch>
            <a:fillRect/>
          </a:stretch>
        </p:blipFill>
        <p:spPr bwMode="auto">
          <a:xfrm>
            <a:off x="190500" y="3124200"/>
            <a:ext cx="7543800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3.6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if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…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else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Double-Selection Statement (Cont.)</a:t>
            </a:r>
          </a:p>
        </p:txBody>
      </p:sp>
      <p:sp>
        <p:nvSpPr>
          <p:cNvPr id="675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FF"/>
                </a:solidFill>
                <a:latin typeface="Times New Roman" panose="02020603050405020304" pitchFamily="18" charset="0"/>
              </a:rPr>
              <a:t>Conditional operator 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100">
                <a:solidFill>
                  <a:srgbClr val="0000FF"/>
                </a:solidFill>
                <a:latin typeface="LucidaSansTypewriter" pitchFamily="49" charset="0"/>
              </a:rPr>
              <a:t>?: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)—can be used in place of an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…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else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statement.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FF"/>
                </a:solidFill>
                <a:latin typeface="Times New Roman" panose="02020603050405020304" pitchFamily="18" charset="0"/>
              </a:rPr>
              <a:t>Ternary operator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(takes </a:t>
            </a:r>
            <a:r>
              <a:rPr lang="en-US" altLang="en-US" sz="2100" i="1">
                <a:solidFill>
                  <a:srgbClr val="000000"/>
                </a:solidFill>
                <a:latin typeface="Times New Roman" panose="02020603050405020304" pitchFamily="18" charset="0"/>
              </a:rPr>
              <a:t>three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operands)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Operand to the left of the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?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is a </a:t>
            </a:r>
            <a:r>
              <a:rPr lang="en-US" altLang="en-US" sz="2100">
                <a:solidFill>
                  <a:srgbClr val="0000FF"/>
                </a:solidFill>
                <a:latin typeface="LucidaSansTypewriter" pitchFamily="49" charset="0"/>
              </a:rPr>
              <a:t>boolean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100">
                <a:solidFill>
                  <a:srgbClr val="0000FF"/>
                </a:solidFill>
                <a:latin typeface="Times New Roman" panose="02020603050405020304" pitchFamily="18" charset="0"/>
              </a:rPr>
              <a:t>expression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—evaluates to a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boolean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value (</a:t>
            </a:r>
            <a:r>
              <a:rPr lang="en-US" altLang="en-US" sz="2100">
                <a:solidFill>
                  <a:srgbClr val="0000FF"/>
                </a:solidFill>
                <a:latin typeface="LucidaSansTypewriter" pitchFamily="49" charset="0"/>
              </a:rPr>
              <a:t>true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 sz="2100">
                <a:solidFill>
                  <a:srgbClr val="0000FF"/>
                </a:solidFill>
                <a:latin typeface="LucidaSansTypewriter" pitchFamily="49" charset="0"/>
              </a:rPr>
              <a:t>false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Second operand (between the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?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 and 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: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) is the value if the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boolean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expression is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Third operand (to the right of the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: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) is the value if the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boolean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expression evaluates to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false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Example:</a:t>
            </a:r>
          </a:p>
          <a:p>
            <a:pPr lvl="2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System.out.println(studentGrade</a:t>
            </a:r>
            <a:r>
              <a:rPr lang="en-US" altLang="en-US" sz="1600">
                <a:solidFill>
                  <a:srgbClr val="000000"/>
                </a:solidFill>
                <a:latin typeface="AGaramond" pitchFamily="50" charset="0"/>
              </a:rPr>
              <a:t> 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&gt;=</a:t>
            </a:r>
            <a:r>
              <a:rPr lang="en-US" altLang="en-US" sz="1600">
                <a:solidFill>
                  <a:srgbClr val="000000"/>
                </a:solidFill>
                <a:latin typeface="AGaramond" pitchFamily="50" charset="0"/>
              </a:rPr>
              <a:t> </a:t>
            </a:r>
            <a:r>
              <a:rPr lang="en-US" altLang="en-US" sz="1600">
                <a:solidFill>
                  <a:srgbClr val="128AFF"/>
                </a:solidFill>
                <a:latin typeface="Lucida Console" panose="020B0609040504020204" pitchFamily="49" charset="0"/>
              </a:rPr>
              <a:t>60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 ? </a:t>
            </a:r>
            <a:r>
              <a:rPr lang="en-US" altLang="en-US" sz="1600">
                <a:solidFill>
                  <a:srgbClr val="128AFF"/>
                </a:solidFill>
                <a:latin typeface="Lucida Console" panose="020B0609040504020204" pitchFamily="49" charset="0"/>
              </a:rPr>
              <a:t>"Passed"</a:t>
            </a:r>
            <a:r>
              <a:rPr lang="en-US" altLang="en-US" sz="1600">
                <a:solidFill>
                  <a:srgbClr val="000000"/>
                </a:solidFill>
                <a:latin typeface="AGaramond" pitchFamily="50" charset="0"/>
              </a:rPr>
              <a:t> 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:</a:t>
            </a:r>
            <a:r>
              <a:rPr lang="en-US" altLang="en-US" sz="1600">
                <a:solidFill>
                  <a:srgbClr val="000000"/>
                </a:solidFill>
                <a:latin typeface="AGaramond" pitchFamily="50" charset="0"/>
              </a:rPr>
              <a:t> </a:t>
            </a:r>
            <a:r>
              <a:rPr lang="en-US" altLang="en-US" sz="1600">
                <a:solidFill>
                  <a:srgbClr val="128AFF"/>
                </a:solidFill>
                <a:latin typeface="Lucida Console" panose="020B0609040504020204" pitchFamily="49" charset="0"/>
              </a:rPr>
              <a:t>"Failed"</a:t>
            </a:r>
            <a:r>
              <a:rPr lang="en-US" altLang="en-US" sz="1600">
                <a:solidFill>
                  <a:srgbClr val="000000"/>
                </a:solidFill>
                <a:latin typeface="Lucida Console" panose="020B0609040504020204" pitchFamily="49" charset="0"/>
              </a:rPr>
              <a:t>);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Evaluates to the string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"Passed"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if the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boolean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expression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studentGrade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&gt;=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60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is true and to the string </a:t>
            </a:r>
            <a:r>
              <a:rPr lang="en-US" altLang="en-US" sz="2100">
                <a:solidFill>
                  <a:srgbClr val="000000"/>
                </a:solidFill>
                <a:latin typeface="Lucida Console" panose="020B0609040504020204" pitchFamily="49" charset="0"/>
              </a:rPr>
              <a:t>"Failed"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if it is false. </a:t>
            </a:r>
          </a:p>
        </p:txBody>
      </p:sp>
      <p:sp>
        <p:nvSpPr>
          <p:cNvPr id="32772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67589" name="Picture 1" descr="jhtp_03_CS1_Page_11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t="4718" r="22501" b="74693"/>
          <a:stretch>
            <a:fillRect/>
          </a:stretch>
        </p:blipFill>
        <p:spPr bwMode="auto">
          <a:xfrm>
            <a:off x="2133600" y="5302250"/>
            <a:ext cx="6705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switch</a:t>
            </a:r>
            <a:r>
              <a:rPr lang="en-US" altLang="en-US" b="1">
                <a:solidFill>
                  <a:srgbClr val="0000FF"/>
                </a:solidFill>
                <a:latin typeface="AGaramond Bold" pitchFamily="50" charset="0"/>
              </a:rPr>
              <a:t> 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multiple-selection statement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performs different actions based on the possible values of a 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integral expression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of type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byte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short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char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As of Java SE 7, the expression may also be a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042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jhtp_04_CS2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0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962400" y="5451475"/>
            <a:ext cx="2768600" cy="365125"/>
          </a:xfrm>
        </p:spPr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1557338"/>
            <a:ext cx="7620000" cy="3894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685" name="Picture 1" descr="jhtp_04_CS2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59512" b="36687"/>
          <a:stretch>
            <a:fillRect/>
          </a:stretch>
        </p:blipFill>
        <p:spPr bwMode="auto">
          <a:xfrm>
            <a:off x="533400" y="1554163"/>
            <a:ext cx="8534400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9188" y="1711325"/>
            <a:ext cx="4195762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+mj-lt"/>
                <a:cs typeface="Courier New" panose="02070309020205020404" pitchFamily="49" charset="0"/>
              </a:rPr>
              <a:t>System.out.print(“Enter a grade in the range 0-100:”);</a:t>
            </a:r>
          </a:p>
        </p:txBody>
      </p:sp>
      <p:pic>
        <p:nvPicPr>
          <p:cNvPr id="71687" name="Picture 1" descr="jhtp_04_CS2_Page_30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0245" r="28333" b="75885"/>
          <a:stretch>
            <a:fillRect/>
          </a:stretch>
        </p:blipFill>
        <p:spPr bwMode="auto">
          <a:xfrm>
            <a:off x="346075" y="1908175"/>
            <a:ext cx="58674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8" name="Picture 1" descr="jhtp_04_CS2_Page_31"/>
          <p:cNvPicPr>
            <a:picLocks noGrp="1" noChangeAspect="1"/>
          </p:cNvPicPr>
          <p:nvPr isPhoto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6863" r="35001" b="62939"/>
          <a:stretch>
            <a:fillRect/>
          </a:stretch>
        </p:blipFill>
        <p:spPr bwMode="auto">
          <a:xfrm>
            <a:off x="1119188" y="4759325"/>
            <a:ext cx="4495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9" name="Picture 1" descr="jhtp_04_CS2_Page_30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32928" r="21667" b="16711"/>
          <a:stretch>
            <a:fillRect/>
          </a:stretch>
        </p:blipFill>
        <p:spPr bwMode="auto">
          <a:xfrm>
            <a:off x="357188" y="2071688"/>
            <a:ext cx="6477000" cy="279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52400" y="4368800"/>
            <a:ext cx="933450" cy="1160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691" name="Picture 1" descr="jhtp_04_CS2_Page_30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7498" r="92532" b="46074"/>
          <a:stretch>
            <a:fillRect/>
          </a:stretch>
        </p:blipFill>
        <p:spPr bwMode="auto">
          <a:xfrm>
            <a:off x="52388" y="4276725"/>
            <a:ext cx="628650" cy="257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676400" y="3022600"/>
            <a:ext cx="1009650" cy="182563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749425" y="3729038"/>
            <a:ext cx="1009650" cy="184150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676400" y="4467225"/>
            <a:ext cx="1009650" cy="182563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741488" y="5165725"/>
            <a:ext cx="1009650" cy="182563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744663" y="5884863"/>
            <a:ext cx="1009650" cy="182562"/>
          </a:xfrm>
          <a:prstGeom prst="rect">
            <a:avLst/>
          </a:prstGeom>
          <a:solidFill>
            <a:srgbClr val="FFFF66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60525" y="2987675"/>
            <a:ext cx="301466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+mj-lt"/>
                <a:cs typeface="Courier New" panose="02070309020205020404" pitchFamily="49" charset="0"/>
              </a:rPr>
              <a:t>System.out.println(“Your grade is: A”);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62113" y="3711575"/>
            <a:ext cx="301625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+mj-lt"/>
                <a:cs typeface="Courier New" panose="02070309020205020404" pitchFamily="49" charset="0"/>
              </a:rPr>
              <a:t>System.out.println(“Your grade is: B”);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55763" y="4468813"/>
            <a:ext cx="30146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+mj-lt"/>
                <a:cs typeface="Courier New" panose="02070309020205020404" pitchFamily="49" charset="0"/>
              </a:rPr>
              <a:t>System.out.println(“Your grade is: C”);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55763" y="5087938"/>
            <a:ext cx="3014662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+mj-lt"/>
                <a:cs typeface="Courier New" panose="02070309020205020404" pitchFamily="49" charset="0"/>
              </a:rPr>
              <a:t>System.out.println(“Your grade is: D”);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62113" y="5857875"/>
            <a:ext cx="301625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latin typeface="+mj-lt"/>
                <a:cs typeface="Courier New" panose="02070309020205020404" pitchFamily="49" charset="0"/>
              </a:rPr>
              <a:t>System.out.println(“Your grade is: F”);</a:t>
            </a:r>
          </a:p>
        </p:txBody>
      </p:sp>
      <p:pic>
        <p:nvPicPr>
          <p:cNvPr id="71702" name="Picture 1" descr="jhtp_04_CS2_Page_32"/>
          <p:cNvPicPr>
            <a:picLocks noGrp="1" noChangeAspect="1"/>
          </p:cNvPicPr>
          <p:nvPr isPhoto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53468" r="19167" b="40378"/>
          <a:stretch>
            <a:fillRect/>
          </a:stretch>
        </p:blipFill>
        <p:spPr bwMode="auto">
          <a:xfrm>
            <a:off x="762000" y="6450013"/>
            <a:ext cx="67056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statement consists of a block that contains a sequence of 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case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lang="en-US" altLang="en-US" sz="25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and an optional </a:t>
            </a:r>
            <a:r>
              <a:rPr lang="en-US" altLang="en-US" sz="2500" b="1">
                <a:solidFill>
                  <a:srgbClr val="0000FF"/>
                </a:solidFill>
                <a:latin typeface="LucidaSansTypewriter" pitchFamily="49" charset="0"/>
              </a:rPr>
              <a:t>default</a:t>
            </a:r>
            <a:r>
              <a:rPr lang="en-US" altLang="en-US" sz="25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US" altLang="en-US" sz="2500" b="1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program evaluates the 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controlling expression</a:t>
            </a:r>
            <a:r>
              <a:rPr lang="en-US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in the parentheses following keyword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program compares this expression’s value (which must evaluate to an integral value of type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byte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char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short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, or to a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String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) with each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label. </a:t>
            </a:r>
          </a:p>
          <a:p>
            <a:pPr eaLnBrk="1" hangingPunct="1"/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If a match occurs, the program executes that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’s statements. </a:t>
            </a:r>
          </a:p>
          <a:p>
            <a:pPr eaLnBrk="1" hangingPunct="1"/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break</a:t>
            </a:r>
            <a:r>
              <a:rPr lang="en-US" altLang="en-US" sz="2500" b="1">
                <a:solidFill>
                  <a:srgbClr val="0000FF"/>
                </a:solidFill>
                <a:latin typeface="AGaramond Bold" pitchFamily="50" charset="0"/>
              </a:rPr>
              <a:t> 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statement</a:t>
            </a:r>
            <a:r>
              <a:rPr lang="en-US" altLang="en-US" sz="25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causes program control to proceed with the first statement after the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6963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7475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84346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does not provide a mechanism for testing ranges of values—</a:t>
            </a:r>
            <a:r>
              <a:rPr lang="en-US" altLang="en-US" sz="2300" i="1">
                <a:solidFill>
                  <a:srgbClr val="000000"/>
                </a:solidFill>
                <a:latin typeface="Times New Roman" panose="02020603050405020304" pitchFamily="18" charset="0"/>
              </a:rPr>
              <a:t>every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value must be listed in a separate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label.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differs from other control statements in that it does </a:t>
            </a:r>
            <a:r>
              <a:rPr lang="en-US" altLang="en-US" sz="2300" i="1">
                <a:solidFill>
                  <a:srgbClr val="000000"/>
                </a:solidFill>
                <a:latin typeface="Times New Roman" panose="02020603050405020304" pitchFamily="18" charset="0"/>
              </a:rPr>
              <a:t>not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require braces around multiple statements in a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Without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, the statements for a matching case and subsequent cases execute until a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break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or the end of the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is encountered. This is called “falling through.”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If no match occurs between the controlling expression’s value and a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label, the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default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case executes.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If no match occurs and there is no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default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case, program control simply continues with the first statement after the </a:t>
            </a:r>
            <a:r>
              <a:rPr lang="en-US" altLang="en-US" sz="2300">
                <a:solidFill>
                  <a:srgbClr val="000000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7066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74757" name="Picture 1" descr="jhtp_04_CS2_Page_36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4" b="76614"/>
          <a:stretch>
            <a:fillRect/>
          </a:stretch>
        </p:blipFill>
        <p:spPr bwMode="auto">
          <a:xfrm>
            <a:off x="1676400" y="5376863"/>
            <a:ext cx="91440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pic>
        <p:nvPicPr>
          <p:cNvPr id="76803" name="Picture 1" descr="jhtp_04_CS2_Page_3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57250"/>
            <a:ext cx="9144000" cy="555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4" name="Picture 1" descr="jhtp_04_CS2_Page_37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0" b="74693"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4.6  </a:t>
            </a:r>
            <a:r>
              <a:rPr lang="en-US" dirty="0">
                <a:solidFill>
                  <a:srgbClr val="3380E6"/>
                </a:solidFill>
                <a:latin typeface="Lucida Console"/>
              </a:rPr>
              <a:t>switch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 Multiple-Selection Statement (Cont.)</a:t>
            </a:r>
          </a:p>
        </p:txBody>
      </p:sp>
      <p:sp>
        <p:nvSpPr>
          <p:cNvPr id="778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In addition, you can use 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 constants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—specific characters in single quotes, such as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'A'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'7'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'$'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—which represent the integer values of characters and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enum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constants.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expression in each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can also be a 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 variable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—a variable that contains a value which does not change for the entire program. Such a variable is declared with keyword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final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Java has a feature called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enum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types.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enum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type constants can also be used in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case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labels. </a:t>
            </a:r>
          </a:p>
        </p:txBody>
      </p:sp>
      <p:sp>
        <p:nvSpPr>
          <p:cNvPr id="7680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</a:t>
            </a:r>
          </a:p>
        </p:txBody>
      </p:sp>
      <p:sp>
        <p:nvSpPr>
          <p:cNvPr id="7987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Java’s 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operators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enable you to form more complex conditions by combining simple conditions.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logical operators are we are interesting in are: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&amp;&amp;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(conditional AND)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||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(conditional OR)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(logical NOT).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Other logical operator exist in Java: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&amp;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(boolean logical AND)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|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(boolean logical inclusive OR)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^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 (boolean logical exclusive OR)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[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Note: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The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&amp;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|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^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operators are also bitwise operators when they are applied to integral operands.]</a:t>
            </a:r>
          </a:p>
        </p:txBody>
      </p:sp>
      <p:sp>
        <p:nvSpPr>
          <p:cNvPr id="8397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3.1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Introduction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Before writing a program to solve a problem, have a thorough understanding of the problem and a carefully planned approach to solving it. </a:t>
            </a:r>
          </a:p>
          <a:p>
            <a:pPr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Understand the available building blocks and employ proven program-construction techniques. </a:t>
            </a:r>
          </a:p>
          <a:p>
            <a:pPr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/>
            <a:r>
              <a:rPr lang="en-US" altLang="en-US" sz="2800">
                <a:solidFill>
                  <a:srgbClr val="000000"/>
                </a:solidFill>
                <a:latin typeface="Times New Roman" panose="02020603050405020304" pitchFamily="18" charset="0"/>
              </a:rPr>
              <a:t>Any computing problem can be solved by executing a series of actions in a specific order. </a:t>
            </a:r>
          </a:p>
          <a:p>
            <a:pPr eaLnBrk="1" hangingPunct="1"/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8192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&amp;&amp;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AND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operator ensures that two conditions are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both true 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before choosing a certain path of execution.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Java evaluates to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false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or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all expressions that include relational operators, equality operators or logical operators.</a:t>
            </a:r>
          </a:p>
        </p:txBody>
      </p:sp>
      <p:sp>
        <p:nvSpPr>
          <p:cNvPr id="849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81925" name="Picture 1" descr="jhtp_04_CS2_Page_45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4720" r="30833" b="58220"/>
          <a:stretch>
            <a:fillRect/>
          </a:stretch>
        </p:blipFill>
        <p:spPr bwMode="auto">
          <a:xfrm>
            <a:off x="2590800" y="4151313"/>
            <a:ext cx="5029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8397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>
                <a:solidFill>
                  <a:srgbClr val="0000FF"/>
                </a:solidFill>
                <a:latin typeface="LucidaSansTypewriter" pitchFamily="49" charset="0"/>
              </a:rPr>
              <a:t>||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OR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 operator ensures that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either or both 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of two conditions are true before choosing a certain path of execution.</a:t>
            </a:r>
            <a:r>
              <a:rPr lang="en-US" altLang="en-US" b="1" i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Operator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&amp;&amp;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has a higher precedence than operator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||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Both operators associate from left to right.  </a:t>
            </a: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83973" name="Picture 1" descr="jhtp_04_CS2_Page_46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718" r="31667" b="56850"/>
          <a:stretch>
            <a:fillRect/>
          </a:stretch>
        </p:blipFill>
        <p:spPr bwMode="auto">
          <a:xfrm>
            <a:off x="2019300" y="3962400"/>
            <a:ext cx="5105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jhtp_04_CS2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jhtp_04_CS2_Page_4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  <p:pic>
        <p:nvPicPr>
          <p:cNvPr id="87044" name="Picture 1" descr="jhtp_04_CS2_Page_49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 r="20833" b="56848"/>
          <a:stretch>
            <a:fillRect/>
          </a:stretch>
        </p:blipFill>
        <p:spPr bwMode="auto">
          <a:xfrm>
            <a:off x="4763" y="3276600"/>
            <a:ext cx="7239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88067" name="Text Placeholder 2"/>
          <p:cNvSpPr>
            <a:spLocks noGrp="1"/>
          </p:cNvSpPr>
          <p:nvPr>
            <p:ph type="body" idx="1"/>
          </p:nvPr>
        </p:nvSpPr>
        <p:spPr>
          <a:xfrm>
            <a:off x="427038" y="11430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!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NOT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, also called 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negation</a:t>
            </a:r>
            <a:r>
              <a:rPr lang="en-US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or</a:t>
            </a:r>
            <a:r>
              <a:rPr lang="en-US" altLang="en-US" sz="2500" b="1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logical complement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) operator “reverses” the meaning of a condition.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logical negation operator is a 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unary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operator that has only one condition as an operand.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logical negation operator is placed </a:t>
            </a:r>
            <a:r>
              <a:rPr lang="en-US" altLang="en-US" sz="2500" i="1">
                <a:solidFill>
                  <a:srgbClr val="000000"/>
                </a:solidFill>
                <a:latin typeface="Times New Roman" panose="02020603050405020304" pitchFamily="18" charset="0"/>
              </a:rPr>
              <a:t>before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a condition to choose a path of execution if the original condition (without the logical negation operator) is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false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In most cases, you can avoid using logical negation by expressing the condition differently with an appropriate relational or equality operator. </a:t>
            </a:r>
          </a:p>
        </p:txBody>
      </p:sp>
      <p:sp>
        <p:nvSpPr>
          <p:cNvPr id="9523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88069" name="Picture 1" descr="jhtp_04_CS2_Page_51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t="4718" r="39166" b="66457"/>
          <a:stretch>
            <a:fillRect/>
          </a:stretch>
        </p:blipFill>
        <p:spPr bwMode="auto">
          <a:xfrm>
            <a:off x="4902200" y="4808538"/>
            <a:ext cx="3657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/>
              </a:rPr>
              <a:t>4.8  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Logical Operators (Cont.)</a:t>
            </a:r>
          </a:p>
        </p:txBody>
      </p:sp>
      <p:sp>
        <p:nvSpPr>
          <p:cNvPr id="901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500">
                <a:solidFill>
                  <a:srgbClr val="0000FF"/>
                </a:solidFill>
                <a:latin typeface="LucidaSansTypewriter" pitchFamily="49" charset="0"/>
              </a:rPr>
              <a:t>%b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 specifier</a:t>
            </a:r>
            <a:r>
              <a:rPr lang="en-US" altLang="en-US" sz="25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displays the word “true” or the word “false” based on a </a:t>
            </a:r>
            <a:r>
              <a:rPr lang="en-US" altLang="en-US" sz="2500">
                <a:solidFill>
                  <a:srgbClr val="000000"/>
                </a:solidFill>
                <a:latin typeface="Lucida Console" panose="020B0609040504020204" pitchFamily="49" charset="0"/>
              </a:rPr>
              <a:t>boolean</a:t>
            </a:r>
            <a:r>
              <a:rPr lang="en-US" altLang="en-US" sz="2500">
                <a:solidFill>
                  <a:srgbClr val="000000"/>
                </a:solidFill>
                <a:latin typeface="Times New Roman" panose="02020603050405020304" pitchFamily="18" charset="0"/>
              </a:rPr>
              <a:t> expression’s value. </a:t>
            </a:r>
          </a:p>
        </p:txBody>
      </p:sp>
      <p:sp>
        <p:nvSpPr>
          <p:cNvPr id="9728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90117" name="Picture 1" descr="jhtp_04_CS2_Page_52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8" r="20166" b="16270"/>
          <a:stretch>
            <a:fillRect/>
          </a:stretch>
        </p:blipFill>
        <p:spPr bwMode="auto">
          <a:xfrm>
            <a:off x="312738" y="1958975"/>
            <a:ext cx="72993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jhtp_04_CS2_Page_5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jhtp_04_CS2_Page_5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jhtp_04_CS2_Page_5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1" descr="jhtp_04_CS2_Page_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3.2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Algorithms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An </a:t>
            </a: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is a </a:t>
            </a:r>
            <a:r>
              <a:rPr lang="en-US" altLang="en-US" sz="2300" i="1">
                <a:solidFill>
                  <a:srgbClr val="000000"/>
                </a:solidFill>
                <a:latin typeface="Times New Roman" panose="02020603050405020304" pitchFamily="18" charset="0"/>
              </a:rPr>
              <a:t>procedure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 for solving a problem in terms of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actions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to execute and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order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in which these actions execute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The “rise-and-shine algorithm” followed by one executive for getting out of bed and going to work: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(1) Get out of bed; (2) take off pajamas; (3) take a shower; (4) get dressed; (5) eat breakfast; (6) carpool to work.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Suppose that the same steps are performed in a slightly different order: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(1) Get out of bed; (2) take off pajamas; (3) get dressed; (4) take a shower; (5) eat breakfast; (6) carpool to work.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Specifying the order in which statements (actions) execute in a program is called </a:t>
            </a: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program control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" descr="jhtp_04_CS2_Page_5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3.3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 err="1">
                <a:solidFill>
                  <a:srgbClr val="3380E6"/>
                </a:solidFill>
                <a:latin typeface="Arial"/>
              </a:rPr>
              <a:t>Pseudocode</a:t>
            </a:r>
            <a:endParaRPr lang="en-US" dirty="0">
              <a:solidFill>
                <a:srgbClr val="3380E6"/>
              </a:solidFill>
              <a:latin typeface="Arial"/>
            </a:endParaRP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FF"/>
                </a:solidFill>
                <a:latin typeface="Times New Roman" panose="02020603050405020304" pitchFamily="18" charset="0"/>
              </a:rPr>
              <a:t>Pseudocode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is an informal language that helps you develop algorithms without having to worry about the strict details of the programming language (Java) syntax.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Particularly useful for developing algorithms that will be converted to structured portions of Java programs.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Similar to everyday English.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Helps you “think out” a program before attempting to write it in a programming language, such as Java.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You can type pseudocode conveniently, using any text-editor program.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Carefully prepared pseudocode can easily be converted to a corresponding Java program.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Pseudocode normally describes only statements representing the </a:t>
            </a:r>
            <a:r>
              <a:rPr lang="en-US" altLang="en-US" sz="2100" i="1">
                <a:solidFill>
                  <a:srgbClr val="000000"/>
                </a:solidFill>
                <a:latin typeface="Times New Roman" panose="02020603050405020304" pitchFamily="18" charset="0"/>
              </a:rPr>
              <a:t>actions</a:t>
            </a:r>
            <a:r>
              <a:rPr lang="en-US" altLang="en-US" sz="2100">
                <a:solidFill>
                  <a:srgbClr val="000000"/>
                </a:solidFill>
                <a:latin typeface="Times New Roman" panose="02020603050405020304" pitchFamily="18" charset="0"/>
              </a:rPr>
              <a:t> that occur after you convert a program from pseudocode to Java and the program is run on a computer.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</a:rPr>
              <a:t>e.g., input, output or calculations. </a:t>
            </a:r>
          </a:p>
        </p:txBody>
      </p:sp>
      <p:sp>
        <p:nvSpPr>
          <p:cNvPr id="15364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3.4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Control Structures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Sequential execution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: Statements in a program execute one after the other in the order in which they are written. 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FF"/>
                </a:solidFill>
                <a:latin typeface="Times New Roman" panose="02020603050405020304" pitchFamily="18" charset="0"/>
              </a:rPr>
              <a:t>Transfer of control</a:t>
            </a: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: Various Java statements, enable you to specify that the next statement to execute is not necessarily the next one in sequence. 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Bohm and Jacopini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Demonstrated that programs can be written in terms of only three control structures—the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sequence structure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, the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selection structure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 and the </a:t>
            </a:r>
            <a:r>
              <a:rPr lang="en-US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repetition structure</a:t>
            </a:r>
            <a:r>
              <a:rPr lang="en-US" altLang="en-US" sz="2000">
                <a:solidFill>
                  <a:srgbClr val="000000"/>
                </a:solidFill>
                <a:latin typeface="Times New Roman" panose="020206030504050203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endParaRPr lang="en-US" altLang="en-US" sz="23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300">
                <a:solidFill>
                  <a:srgbClr val="000000"/>
                </a:solidFill>
                <a:latin typeface="Times New Roman" panose="02020603050405020304" pitchFamily="18" charset="0"/>
              </a:rPr>
              <a:t>We refer to the control structures in the terminology of Java as “control statements.”</a:t>
            </a:r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3.4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Control Structures (Cont.)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Sequence structure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Unless directed otherwise, the computer executes Java statements one after the other in the order in which they’re written.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Java lets you have as many actions as you want in a sequence structure. 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/>
              <a:t>© 1992-2015 by Pearson Education, Inc. All Rights Reserved.</a:t>
            </a:r>
          </a:p>
        </p:txBody>
      </p:sp>
      <p:pic>
        <p:nvPicPr>
          <p:cNvPr id="23557" name="Picture 1" descr="jhtp_03_CS1_Page_04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67" b="45096"/>
          <a:stretch>
            <a:fillRect/>
          </a:stretch>
        </p:blipFill>
        <p:spPr bwMode="auto">
          <a:xfrm>
            <a:off x="1905000" y="3429000"/>
            <a:ext cx="71628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Arial" pitchFamily="34" charset="0"/>
                <a:cs typeface="Arial" pitchFamily="34" charset="0"/>
              </a:rPr>
              <a:t>3.4</a:t>
            </a:r>
            <a:r>
              <a:rPr lang="en-US" dirty="0">
                <a:solidFill>
                  <a:srgbClr val="24B5A1"/>
                </a:solidFill>
                <a:latin typeface="Goudy Sans Medium"/>
              </a:rPr>
              <a:t>  </a:t>
            </a:r>
            <a:r>
              <a:rPr lang="en-US" dirty="0">
                <a:solidFill>
                  <a:srgbClr val="3380E6"/>
                </a:solidFill>
                <a:latin typeface="Arial"/>
              </a:rPr>
              <a:t>Control Structures (Cont.)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UML activity diagram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Models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workflow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(also called the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activity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) of a portion of a software system.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May include a portion of an algorithm.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Help you develop and represent algorithms.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Clearly show how control structures operate.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Composed of symbols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Symbols connected by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transition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0000FF"/>
                </a:solidFill>
                <a:latin typeface="Times New Roman" panose="02020603050405020304" pitchFamily="18" charset="0"/>
              </a:rPr>
              <a:t>arrows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, which represent the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flow of the activity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—the </a:t>
            </a:r>
            <a:r>
              <a:rPr lang="en-US" altLang="en-US" i="1">
                <a:solidFill>
                  <a:srgbClr val="000000"/>
                </a:solidFill>
                <a:latin typeface="Times New Roman" panose="02020603050405020304" pitchFamily="18" charset="0"/>
              </a:rPr>
              <a:t>order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 in which the actions should occur.</a:t>
            </a:r>
          </a:p>
          <a:p>
            <a:pPr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More information on the UML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see the optional case study (Chapters 33–34)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t>visit </a:t>
            </a:r>
            <a:r>
              <a:rPr lang="en-US" altLang="en-US">
                <a:solidFill>
                  <a:srgbClr val="000000"/>
                </a:solidFill>
                <a:latin typeface="Lucida Console" panose="020B0609040504020204" pitchFamily="49" charset="0"/>
              </a:rPr>
              <a:t>www.uml.org</a:t>
            </a: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9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60" name="Footer Placeholder 3"/>
          <p:cNvSpPr>
            <a:spLocks noGrp="1"/>
          </p:cNvSpPr>
          <p:nvPr>
            <p:ph type="ftr" sz="quarter" idx="11"/>
          </p:nvPr>
        </p:nvSpPr>
        <p:spPr bwMode="auto">
          <a:extLst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/>
              <a:t>© 1992-2015 by Pearson Education, Inc. All Rights Reserved.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3052</TotalTime>
  <Words>2807</Words>
  <Application>Microsoft Office PowerPoint</Application>
  <PresentationFormat>On-screen Show (4:3)</PresentationFormat>
  <Paragraphs>334</Paragraphs>
  <Slides>50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Arial</vt:lpstr>
      <vt:lpstr>Lucida Sans Unicode</vt:lpstr>
      <vt:lpstr>Wingdings 3</vt:lpstr>
      <vt:lpstr>Wingdings</vt:lpstr>
      <vt:lpstr>Wingdings 2</vt:lpstr>
      <vt:lpstr>Calibri</vt:lpstr>
      <vt:lpstr>Times New Roman</vt:lpstr>
      <vt:lpstr>Goudy Sans Medium</vt:lpstr>
      <vt:lpstr>Lucida Console</vt:lpstr>
      <vt:lpstr>LucidaSansTypewriter</vt:lpstr>
      <vt:lpstr>AGaramond</vt:lpstr>
      <vt:lpstr>AGaramond Bold</vt:lpstr>
      <vt:lpstr>Courier New</vt:lpstr>
      <vt:lpstr>Concourse</vt:lpstr>
      <vt:lpstr>Introduction to Problem Solving, Selection Control Statements &amp;  Logical Operators</vt:lpstr>
      <vt:lpstr>References &amp; Reading</vt:lpstr>
      <vt:lpstr>Outline</vt:lpstr>
      <vt:lpstr>3.1  Introduction</vt:lpstr>
      <vt:lpstr>3.2  Algorithms</vt:lpstr>
      <vt:lpstr>3.3  Pseudocode</vt:lpstr>
      <vt:lpstr>3.4  Control Structures</vt:lpstr>
      <vt:lpstr>3.4  Control Structures (Cont.)</vt:lpstr>
      <vt:lpstr>3.4  Control Structures (Cont.)</vt:lpstr>
      <vt:lpstr>3.4  Control Structures (Cont.)</vt:lpstr>
      <vt:lpstr>3.4  Control Structures (Cont.)</vt:lpstr>
      <vt:lpstr>3.4  Control Structures (Cont.)</vt:lpstr>
      <vt:lpstr>3.5  if Single-Selection Statement</vt:lpstr>
      <vt:lpstr>3.5  if Single-Selection Statement (Cont.)</vt:lpstr>
      <vt:lpstr>2.8  Decision Making: Equality and Relational Operators</vt:lpstr>
      <vt:lpstr>PowerPoint Presentation</vt:lpstr>
      <vt:lpstr>PowerPoint Presentation</vt:lpstr>
      <vt:lpstr>PowerPoint Presentation</vt:lpstr>
      <vt:lpstr>PowerPoint Presentation</vt:lpstr>
      <vt:lpstr>2.8  Decision Making: Equality and Relational Operators (Cont.)</vt:lpstr>
      <vt:lpstr>PowerPoint Presentation</vt:lpstr>
      <vt:lpstr>3.6  if…else Double-Selection Statement</vt:lpstr>
      <vt:lpstr>3.6  if…else Double-Selection Statement (Cont.)</vt:lpstr>
      <vt:lpstr>3.6  if…else Double-Selection Statement (Cont.)</vt:lpstr>
      <vt:lpstr>3.6  if…else Double-Selection Statement (Cont.)</vt:lpstr>
      <vt:lpstr>3.6  if…else Double-Selection Statement (Cont.)</vt:lpstr>
      <vt:lpstr>3.6  if…else Double-Selection Statement (Cont.)</vt:lpstr>
      <vt:lpstr>3.6  if…else Double-Selection Statement (Cont.)</vt:lpstr>
      <vt:lpstr>3.6  if…else Double-Selection Statement (Cont.)</vt:lpstr>
      <vt:lpstr>3.6  if…else Double-Selection Statement (Cont.)</vt:lpstr>
      <vt:lpstr>3.6  if…else Double-Selection Statement (Cont.)</vt:lpstr>
      <vt:lpstr>3.6  if…else Double-Selection Statement (Cont.)</vt:lpstr>
      <vt:lpstr>4.6  switch Multiple-Selection Statement</vt:lpstr>
      <vt:lpstr>PowerPoint Presentation</vt:lpstr>
      <vt:lpstr>4.6  switch Multiple-Selection Statement (Cont.)</vt:lpstr>
      <vt:lpstr>4.6  switch Multiple-Selection Statement (Cont.)</vt:lpstr>
      <vt:lpstr>PowerPoint Presentation</vt:lpstr>
      <vt:lpstr>4.6  switch Multiple-Selection Statement (Cont.)</vt:lpstr>
      <vt:lpstr>4.8  Logical Operators</vt:lpstr>
      <vt:lpstr>4.8  Logical Operators (Cont.)</vt:lpstr>
      <vt:lpstr>4.8  Logical Operators (Cont.)</vt:lpstr>
      <vt:lpstr>PowerPoint Presentation</vt:lpstr>
      <vt:lpstr>PowerPoint Presentation</vt:lpstr>
      <vt:lpstr>4.8  Logical Operators (Cont.)</vt:lpstr>
      <vt:lpstr>4.8  Logical Operators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Statements: Part I</dc:title>
  <dc:creator>paul</dc:creator>
  <cp:lastModifiedBy>Mohamed Foued Sriti</cp:lastModifiedBy>
  <cp:revision>85</cp:revision>
  <dcterms:created xsi:type="dcterms:W3CDTF">2009-05-04T20:43:49Z</dcterms:created>
  <dcterms:modified xsi:type="dcterms:W3CDTF">2016-09-24T15:42:26Z</dcterms:modified>
</cp:coreProperties>
</file>